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7" r:id="rId8"/>
    <p:sldId id="273" r:id="rId9"/>
    <p:sldId id="275" r:id="rId10"/>
    <p:sldId id="276" r:id="rId11"/>
    <p:sldId id="277" r:id="rId12"/>
    <p:sldId id="281" r:id="rId13"/>
    <p:sldId id="282" r:id="rId14"/>
    <p:sldId id="280" r:id="rId15"/>
    <p:sldId id="261" r:id="rId16"/>
    <p:sldId id="272" r:id="rId17"/>
    <p:sldId id="271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07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6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2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64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0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8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9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17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8983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1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9989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00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10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2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14287"/>
            <a:ext cx="26693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3860" y="1676401"/>
            <a:ext cx="4114800" cy="51851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পংকজ পালিত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 প্লাসিডস্ হাই স্কুল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পাথরঘাটা, চট্টগ্রাম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: ০১৮২৮৩৮১০৩৫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 ডি : ১৯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ব্যাচ : ৩য়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ভেন্যু : টি টি সি, চট্রগ্রাম।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TQI-II Project.</a:t>
            </a:r>
            <a:endParaRPr lang="bn-BD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-56813"/>
            <a:ext cx="2334720" cy="196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5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>
            <a:off x="4495800" y="475151"/>
            <a:ext cx="4800600" cy="5410200"/>
          </a:xfrm>
          <a:prstGeom prst="foldedCorner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পদার্থ বিজ্ঞান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: ৫০ মিনিট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40702"/>
            <a:ext cx="4108704" cy="567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8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593467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রংধনু</a:t>
            </a:r>
            <a:endParaRPr lang="en-US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167898"/>
            <a:ext cx="3948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8895"/>
            <a:ext cx="7010400" cy="50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1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990600"/>
            <a:ext cx="3886200" cy="419941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066800" y="5510212"/>
            <a:ext cx="3124200" cy="1219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পানিভর্তি </a:t>
            </a:r>
            <a:r>
              <a:rPr lang="bn-BD" sz="5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</a:t>
            </a:r>
            <a:endParaRPr lang="en-US" sz="66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0" y="5486400"/>
            <a:ext cx="3124200" cy="1219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পানিভর্তি গ্লাস</a:t>
            </a:r>
            <a:endParaRPr lang="en-US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746401"/>
              </p:ext>
            </p:extLst>
          </p:nvPr>
        </p:nvGraphicFramePr>
        <p:xfrm>
          <a:off x="7239000" y="2190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39000" y="2190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17838"/>
            <a:ext cx="3333750" cy="39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9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2400" y="1143000"/>
            <a:ext cx="7162800" cy="472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ক্রান্তিকোণ ও পূর্ণ অভ্যন্তরীণ প্রতিফলন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(অধ্যায় :আলোর প্রতিসরণ )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নং : ১৬০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289560"/>
            <a:ext cx="5791200" cy="1447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B050"/>
                </a:solidFill>
              </a:rPr>
              <a:t>শিখনফল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ound Single Corner Rectangle 2"/>
          <p:cNvSpPr/>
          <p:nvPr/>
        </p:nvSpPr>
        <p:spPr>
          <a:xfrm>
            <a:off x="304800" y="2133600"/>
            <a:ext cx="8686800" cy="4724400"/>
          </a:xfrm>
          <a:prstGeom prst="round1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 –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প্রতিসরণ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কী তা বলতে পারবে।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প্রতিসরণের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উদাহণের মাধ্যমে পূর্ণ অভ্যন্তরীণ ও ক্রান্তিকোণ এর মধ্যে পার্থক্য নিরূপণ করতে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41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1" y="3371850"/>
            <a:ext cx="8991601" cy="26812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 rot="508504">
            <a:off x="4130029" y="3020545"/>
            <a:ext cx="322349" cy="230555"/>
          </a:xfrm>
          <a:custGeom>
            <a:avLst/>
            <a:gdLst>
              <a:gd name="connsiteX0" fmla="*/ 0 w 700088"/>
              <a:gd name="connsiteY0" fmla="*/ 57150 h 571500"/>
              <a:gd name="connsiteX1" fmla="*/ 657225 w 700088"/>
              <a:gd name="connsiteY1" fmla="*/ 0 h 571500"/>
              <a:gd name="connsiteX2" fmla="*/ 671513 w 700088"/>
              <a:gd name="connsiteY2" fmla="*/ 571500 h 571500"/>
              <a:gd name="connsiteX3" fmla="*/ 700088 w 700088"/>
              <a:gd name="connsiteY3" fmla="*/ 542925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088" h="571500">
                <a:moveTo>
                  <a:pt x="0" y="57150"/>
                </a:moveTo>
                <a:lnTo>
                  <a:pt x="657225" y="0"/>
                </a:lnTo>
                <a:lnTo>
                  <a:pt x="671513" y="571500"/>
                </a:lnTo>
                <a:lnTo>
                  <a:pt x="700088" y="542925"/>
                </a:ln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rot="304377">
            <a:off x="1433521" y="5730822"/>
            <a:ext cx="371458" cy="306492"/>
          </a:xfrm>
          <a:custGeom>
            <a:avLst/>
            <a:gdLst>
              <a:gd name="connsiteX0" fmla="*/ 0 w 700088"/>
              <a:gd name="connsiteY0" fmla="*/ 57150 h 571500"/>
              <a:gd name="connsiteX1" fmla="*/ 657225 w 700088"/>
              <a:gd name="connsiteY1" fmla="*/ 0 h 571500"/>
              <a:gd name="connsiteX2" fmla="*/ 671513 w 700088"/>
              <a:gd name="connsiteY2" fmla="*/ 571500 h 571500"/>
              <a:gd name="connsiteX3" fmla="*/ 700088 w 700088"/>
              <a:gd name="connsiteY3" fmla="*/ 542925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088" h="571500">
                <a:moveTo>
                  <a:pt x="0" y="57150"/>
                </a:moveTo>
                <a:lnTo>
                  <a:pt x="657225" y="0"/>
                </a:lnTo>
                <a:lnTo>
                  <a:pt x="671513" y="571500"/>
                </a:lnTo>
                <a:lnTo>
                  <a:pt x="700088" y="542925"/>
                </a:lnTo>
              </a:path>
            </a:pathLst>
          </a:custGeom>
          <a:solidFill>
            <a:srgbClr val="7030A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000125" y="3347665"/>
            <a:ext cx="5895976" cy="765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96000" y="2514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3657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43350" y="762000"/>
            <a:ext cx="0" cy="54864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590675" y="3309937"/>
            <a:ext cx="2343150" cy="2667000"/>
          </a:xfrm>
          <a:prstGeom prst="line">
            <a:avLst/>
          </a:prstGeom>
          <a:ln w="28575">
            <a:prstDash val="solid"/>
            <a:tailEnd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962400" y="1663988"/>
            <a:ext cx="2933701" cy="1638299"/>
          </a:xfrm>
          <a:prstGeom prst="line">
            <a:avLst/>
          </a:prstGeom>
          <a:ln w="76200">
            <a:prstDash val="lgDash"/>
            <a:tailEnd w="lg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400800" y="6705600"/>
            <a:ext cx="609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172200" y="6122700"/>
            <a:ext cx="1143000" cy="58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0.00417 L 0.23959 -0.3518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84" y="-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26 0.04884 L 0.27587 -0.2111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1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3" grpId="1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362737"/>
            <a:ext cx="9144000" cy="333321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2640" y="354234"/>
            <a:ext cx="373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ক্রান্তি কোণ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2357974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Flowchart: Alternate Process 5"/>
          <p:cNvSpPr/>
          <p:nvPr/>
        </p:nvSpPr>
        <p:spPr>
          <a:xfrm>
            <a:off x="6271608" y="6553200"/>
            <a:ext cx="662592" cy="3810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Display 6"/>
          <p:cNvSpPr/>
          <p:nvPr/>
        </p:nvSpPr>
        <p:spPr>
          <a:xfrm rot="16200000">
            <a:off x="6324600" y="5897165"/>
            <a:ext cx="457200" cy="845343"/>
          </a:xfrm>
          <a:prstGeom prst="flowChartDisplay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67237" y="0"/>
            <a:ext cx="0" cy="575310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438400" y="2353213"/>
            <a:ext cx="2128837" cy="33998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2831306" y="4546882"/>
            <a:ext cx="414337" cy="328612"/>
          </a:xfrm>
          <a:custGeom>
            <a:avLst/>
            <a:gdLst>
              <a:gd name="connsiteX0" fmla="*/ 0 w 414337"/>
              <a:gd name="connsiteY0" fmla="*/ 142875 h 328612"/>
              <a:gd name="connsiteX1" fmla="*/ 371475 w 414337"/>
              <a:gd name="connsiteY1" fmla="*/ 0 h 328612"/>
              <a:gd name="connsiteX2" fmla="*/ 414337 w 414337"/>
              <a:gd name="connsiteY2" fmla="*/ 328612 h 328612"/>
              <a:gd name="connsiteX3" fmla="*/ 0 w 414337"/>
              <a:gd name="connsiteY3" fmla="*/ 142875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328612">
                <a:moveTo>
                  <a:pt x="0" y="142875"/>
                </a:moveTo>
                <a:lnTo>
                  <a:pt x="371475" y="0"/>
                </a:lnTo>
                <a:lnTo>
                  <a:pt x="414337" y="328612"/>
                </a:lnTo>
                <a:lnTo>
                  <a:pt x="0" y="142875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5" idx="0"/>
          </p:cNvCxnSpPr>
          <p:nvPr/>
        </p:nvCxnSpPr>
        <p:spPr>
          <a:xfrm flipV="1">
            <a:off x="4572000" y="1101213"/>
            <a:ext cx="3962400" cy="1261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 rot="2158530">
            <a:off x="4684730" y="2063864"/>
            <a:ext cx="414337" cy="328612"/>
          </a:xfrm>
          <a:custGeom>
            <a:avLst/>
            <a:gdLst>
              <a:gd name="connsiteX0" fmla="*/ 0 w 414337"/>
              <a:gd name="connsiteY0" fmla="*/ 142875 h 328612"/>
              <a:gd name="connsiteX1" fmla="*/ 371475 w 414337"/>
              <a:gd name="connsiteY1" fmla="*/ 0 h 328612"/>
              <a:gd name="connsiteX2" fmla="*/ 414337 w 414337"/>
              <a:gd name="connsiteY2" fmla="*/ 328612 h 328612"/>
              <a:gd name="connsiteX3" fmla="*/ 0 w 414337"/>
              <a:gd name="connsiteY3" fmla="*/ 142875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328612">
                <a:moveTo>
                  <a:pt x="0" y="142875"/>
                </a:moveTo>
                <a:lnTo>
                  <a:pt x="371475" y="0"/>
                </a:lnTo>
                <a:lnTo>
                  <a:pt x="414337" y="328612"/>
                </a:lnTo>
                <a:lnTo>
                  <a:pt x="0" y="142875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endCxn id="5" idx="0"/>
          </p:cNvCxnSpPr>
          <p:nvPr/>
        </p:nvCxnSpPr>
        <p:spPr>
          <a:xfrm flipV="1">
            <a:off x="1295400" y="2362737"/>
            <a:ext cx="3276600" cy="2361663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567237" y="1685657"/>
            <a:ext cx="4195763" cy="695057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 rot="1228869">
            <a:off x="1960277" y="3888850"/>
            <a:ext cx="414337" cy="328612"/>
          </a:xfrm>
          <a:custGeom>
            <a:avLst/>
            <a:gdLst>
              <a:gd name="connsiteX0" fmla="*/ 0 w 414337"/>
              <a:gd name="connsiteY0" fmla="*/ 142875 h 328612"/>
              <a:gd name="connsiteX1" fmla="*/ 371475 w 414337"/>
              <a:gd name="connsiteY1" fmla="*/ 0 h 328612"/>
              <a:gd name="connsiteX2" fmla="*/ 414337 w 414337"/>
              <a:gd name="connsiteY2" fmla="*/ 328612 h 328612"/>
              <a:gd name="connsiteX3" fmla="*/ 0 w 414337"/>
              <a:gd name="connsiteY3" fmla="*/ 142875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328612">
                <a:moveTo>
                  <a:pt x="0" y="142875"/>
                </a:moveTo>
                <a:lnTo>
                  <a:pt x="371475" y="0"/>
                </a:lnTo>
                <a:lnTo>
                  <a:pt x="414337" y="328612"/>
                </a:lnTo>
                <a:lnTo>
                  <a:pt x="0" y="142875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2985368">
            <a:off x="5767084" y="1931769"/>
            <a:ext cx="414337" cy="328612"/>
          </a:xfrm>
          <a:custGeom>
            <a:avLst/>
            <a:gdLst>
              <a:gd name="connsiteX0" fmla="*/ 0 w 414337"/>
              <a:gd name="connsiteY0" fmla="*/ 142875 h 328612"/>
              <a:gd name="connsiteX1" fmla="*/ 371475 w 414337"/>
              <a:gd name="connsiteY1" fmla="*/ 0 h 328612"/>
              <a:gd name="connsiteX2" fmla="*/ 414337 w 414337"/>
              <a:gd name="connsiteY2" fmla="*/ 328612 h 328612"/>
              <a:gd name="connsiteX3" fmla="*/ 0 w 414337"/>
              <a:gd name="connsiteY3" fmla="*/ 142875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328612">
                <a:moveTo>
                  <a:pt x="0" y="142875"/>
                </a:moveTo>
                <a:lnTo>
                  <a:pt x="371475" y="0"/>
                </a:lnTo>
                <a:lnTo>
                  <a:pt x="414337" y="328612"/>
                </a:lnTo>
                <a:lnTo>
                  <a:pt x="0" y="142875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endCxn id="5" idx="0"/>
          </p:cNvCxnSpPr>
          <p:nvPr/>
        </p:nvCxnSpPr>
        <p:spPr>
          <a:xfrm flipV="1">
            <a:off x="932259" y="2362737"/>
            <a:ext cx="3639741" cy="1478672"/>
          </a:xfrm>
          <a:prstGeom prst="line">
            <a:avLst/>
          </a:prstGeom>
          <a:ln w="28575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 rot="4104511">
            <a:off x="5155306" y="2125910"/>
            <a:ext cx="414337" cy="377249"/>
          </a:xfrm>
          <a:custGeom>
            <a:avLst/>
            <a:gdLst>
              <a:gd name="connsiteX0" fmla="*/ 0 w 414337"/>
              <a:gd name="connsiteY0" fmla="*/ 142875 h 328612"/>
              <a:gd name="connsiteX1" fmla="*/ 371475 w 414337"/>
              <a:gd name="connsiteY1" fmla="*/ 0 h 328612"/>
              <a:gd name="connsiteX2" fmla="*/ 414337 w 414337"/>
              <a:gd name="connsiteY2" fmla="*/ 328612 h 328612"/>
              <a:gd name="connsiteX3" fmla="*/ 0 w 414337"/>
              <a:gd name="connsiteY3" fmla="*/ 142875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328612">
                <a:moveTo>
                  <a:pt x="0" y="142875"/>
                </a:moveTo>
                <a:lnTo>
                  <a:pt x="371475" y="0"/>
                </a:lnTo>
                <a:lnTo>
                  <a:pt x="414337" y="328612"/>
                </a:lnTo>
                <a:lnTo>
                  <a:pt x="0" y="142875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2614613" y="3157538"/>
            <a:ext cx="1943100" cy="857250"/>
          </a:xfrm>
          <a:custGeom>
            <a:avLst/>
            <a:gdLst>
              <a:gd name="connsiteX0" fmla="*/ 0 w 1943100"/>
              <a:gd name="connsiteY0" fmla="*/ 0 h 857250"/>
              <a:gd name="connsiteX1" fmla="*/ 685800 w 1943100"/>
              <a:gd name="connsiteY1" fmla="*/ 671512 h 857250"/>
              <a:gd name="connsiteX2" fmla="*/ 1928812 w 1943100"/>
              <a:gd name="connsiteY2" fmla="*/ 857250 h 857250"/>
              <a:gd name="connsiteX3" fmla="*/ 1928812 w 1943100"/>
              <a:gd name="connsiteY3" fmla="*/ 857250 h 857250"/>
              <a:gd name="connsiteX4" fmla="*/ 1943100 w 1943100"/>
              <a:gd name="connsiteY4" fmla="*/ 85725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3100" h="857250">
                <a:moveTo>
                  <a:pt x="0" y="0"/>
                </a:moveTo>
                <a:cubicBezTo>
                  <a:pt x="182165" y="264318"/>
                  <a:pt x="364331" y="528637"/>
                  <a:pt x="685800" y="671512"/>
                </a:cubicBezTo>
                <a:cubicBezTo>
                  <a:pt x="1007269" y="814387"/>
                  <a:pt x="1928812" y="857250"/>
                  <a:pt x="1928812" y="857250"/>
                </a:cubicBezTo>
                <a:lnTo>
                  <a:pt x="1928812" y="857250"/>
                </a:lnTo>
                <a:lnTo>
                  <a:pt x="1943100" y="857250"/>
                </a:ln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71497" y="3040529"/>
                <a:ext cx="533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sz="3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497" y="3040529"/>
                <a:ext cx="533400" cy="646331"/>
              </a:xfrm>
              <a:prstGeom prst="rect">
                <a:avLst/>
              </a:prstGeom>
              <a:blipFill rotWithShape="0">
                <a:blip r:embed="rId2"/>
                <a:stretch>
                  <a:fillRect r="-19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391400" y="4279564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43800" y="129222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Freeform 18"/>
          <p:cNvSpPr/>
          <p:nvPr/>
        </p:nvSpPr>
        <p:spPr>
          <a:xfrm rot="2882160">
            <a:off x="1365745" y="3321752"/>
            <a:ext cx="414337" cy="328612"/>
          </a:xfrm>
          <a:custGeom>
            <a:avLst/>
            <a:gdLst>
              <a:gd name="connsiteX0" fmla="*/ 0 w 414337"/>
              <a:gd name="connsiteY0" fmla="*/ 142875 h 328612"/>
              <a:gd name="connsiteX1" fmla="*/ 371475 w 414337"/>
              <a:gd name="connsiteY1" fmla="*/ 0 h 328612"/>
              <a:gd name="connsiteX2" fmla="*/ 414337 w 414337"/>
              <a:gd name="connsiteY2" fmla="*/ 328612 h 328612"/>
              <a:gd name="connsiteX3" fmla="*/ 0 w 414337"/>
              <a:gd name="connsiteY3" fmla="*/ 142875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" h="328612">
                <a:moveTo>
                  <a:pt x="0" y="142875"/>
                </a:moveTo>
                <a:lnTo>
                  <a:pt x="371475" y="0"/>
                </a:lnTo>
                <a:lnTo>
                  <a:pt x="414337" y="328612"/>
                </a:lnTo>
                <a:lnTo>
                  <a:pt x="0" y="142875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9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0.14774 -0.3164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-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6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6667E-6 1.48148E-6 L 0.3151 -0.1358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-1.85185E-6 L 0.26146 -0.1377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73" y="-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2222E-6 5.55112E-17 L 0.37205 -0.00208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8" grpId="0" animBg="1"/>
      <p:bldP spid="22" grpId="0" animBg="1"/>
      <p:bldP spid="27" grpId="0" animBg="1"/>
      <p:bldP spid="28" grpId="0" animBg="1"/>
      <p:bldP spid="32" grpId="0" animBg="1"/>
      <p:bldP spid="33" grpId="0" animBg="1"/>
      <p:bldP spid="3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09600" y="1452026"/>
                <a:ext cx="7696200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আলোক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রশ্মি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যখন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ঘন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মাধ্যম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হালকা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মাধ্যমে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আপতিত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তখন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আপতন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কোণের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বাড়াতে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থাকলে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প্রতিসরণ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কোণের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কমতে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থাকে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। </a:t>
                </a:r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আপতন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কোণের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 মানের জন্য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প্রতিস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রিত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রশ্মি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বিভেদ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তল ঘেঁষে যায় অর্থাৎ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প্রতি</a:t>
                </a:r>
                <a:r>
                  <a:rPr lang="en-US" sz="4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সরণ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কোণের মান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90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হয় তাকে ক্রান্তি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 বলে।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52026"/>
                <a:ext cx="7696200" cy="4401205"/>
              </a:xfrm>
              <a:prstGeom prst="rect">
                <a:avLst/>
              </a:prstGeom>
              <a:blipFill rotWithShape="0">
                <a:blip r:embed="rId2"/>
                <a:stretch>
                  <a:fillRect l="-2771" t="-2355" r="-4355" b="-5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90800" y="152400"/>
            <a:ext cx="373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ক্রান্তি কোণ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895600" y="5410200"/>
                <a:ext cx="3786806" cy="13512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bn-BD" sz="8000" b="1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8000" b="1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𝜭</m:t>
                        </m:r>
                      </m:e>
                      <m:sub>
                        <m:r>
                          <a:rPr lang="en-US" sz="8000" b="1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𝑪</m:t>
                        </m:r>
                      </m:sub>
                    </m:sSub>
                  </m:oMath>
                </a14:m>
                <a:r>
                  <a:rPr lang="en-US" sz="8000" b="1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80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8000" b="1" i="1" smtClean="0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US" sz="80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5410200"/>
                <a:ext cx="3786806" cy="1351267"/>
              </a:xfrm>
              <a:prstGeom prst="rect">
                <a:avLst/>
              </a:prstGeom>
              <a:blipFill rotWithShape="0">
                <a:blip r:embed="rId3"/>
                <a:stretch>
                  <a:fillRect t="-18100" b="-40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66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পূর্ণঅভ্যন্তরীণ প্রতিফলন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3276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991100" y="685800"/>
            <a:ext cx="0" cy="579120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-609600" y="2286000"/>
            <a:ext cx="10134600" cy="0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772400" y="6553200"/>
            <a:ext cx="457200" cy="3048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85800" y="2285999"/>
            <a:ext cx="4295776" cy="27432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1447800" y="4114800"/>
            <a:ext cx="628650" cy="385762"/>
          </a:xfrm>
          <a:custGeom>
            <a:avLst/>
            <a:gdLst>
              <a:gd name="connsiteX0" fmla="*/ 0 w 628650"/>
              <a:gd name="connsiteY0" fmla="*/ 114300 h 385762"/>
              <a:gd name="connsiteX1" fmla="*/ 628650 w 628650"/>
              <a:gd name="connsiteY1" fmla="*/ 0 h 385762"/>
              <a:gd name="connsiteX2" fmla="*/ 471488 w 628650"/>
              <a:gd name="connsiteY2" fmla="*/ 385762 h 385762"/>
              <a:gd name="connsiteX3" fmla="*/ 57150 w 628650"/>
              <a:gd name="connsiteY3" fmla="*/ 85725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385762">
                <a:moveTo>
                  <a:pt x="0" y="114300"/>
                </a:moveTo>
                <a:lnTo>
                  <a:pt x="628650" y="0"/>
                </a:lnTo>
                <a:lnTo>
                  <a:pt x="471488" y="385762"/>
                </a:lnTo>
                <a:lnTo>
                  <a:pt x="57150" y="85725"/>
                </a:lnTo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rot="1684559">
            <a:off x="4931205" y="2093119"/>
            <a:ext cx="628650" cy="385762"/>
          </a:xfrm>
          <a:custGeom>
            <a:avLst/>
            <a:gdLst>
              <a:gd name="connsiteX0" fmla="*/ 0 w 628650"/>
              <a:gd name="connsiteY0" fmla="*/ 114300 h 385762"/>
              <a:gd name="connsiteX1" fmla="*/ 628650 w 628650"/>
              <a:gd name="connsiteY1" fmla="*/ 0 h 385762"/>
              <a:gd name="connsiteX2" fmla="*/ 471488 w 628650"/>
              <a:gd name="connsiteY2" fmla="*/ 385762 h 385762"/>
              <a:gd name="connsiteX3" fmla="*/ 57150 w 628650"/>
              <a:gd name="connsiteY3" fmla="*/ 85725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385762">
                <a:moveTo>
                  <a:pt x="0" y="114300"/>
                </a:moveTo>
                <a:lnTo>
                  <a:pt x="628650" y="0"/>
                </a:lnTo>
                <a:lnTo>
                  <a:pt x="471488" y="385762"/>
                </a:lnTo>
                <a:lnTo>
                  <a:pt x="57150" y="85725"/>
                </a:lnTo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3786188" y="3000375"/>
            <a:ext cx="1214437" cy="777504"/>
          </a:xfrm>
          <a:custGeom>
            <a:avLst/>
            <a:gdLst>
              <a:gd name="connsiteX0" fmla="*/ 0 w 1214437"/>
              <a:gd name="connsiteY0" fmla="*/ 0 h 777504"/>
              <a:gd name="connsiteX1" fmla="*/ 228600 w 1214437"/>
              <a:gd name="connsiteY1" fmla="*/ 700088 h 777504"/>
              <a:gd name="connsiteX2" fmla="*/ 1214437 w 1214437"/>
              <a:gd name="connsiteY2" fmla="*/ 728663 h 77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437" h="777504">
                <a:moveTo>
                  <a:pt x="0" y="0"/>
                </a:moveTo>
                <a:cubicBezTo>
                  <a:pt x="13097" y="289322"/>
                  <a:pt x="26194" y="578644"/>
                  <a:pt x="228600" y="700088"/>
                </a:cubicBezTo>
                <a:cubicBezTo>
                  <a:pt x="431006" y="821532"/>
                  <a:pt x="822721" y="775097"/>
                  <a:pt x="1214437" y="728663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14800" y="3061319"/>
                <a:ext cx="6096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𝛳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061319"/>
                <a:ext cx="609600" cy="64633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lowchart: Display 24"/>
          <p:cNvSpPr/>
          <p:nvPr/>
        </p:nvSpPr>
        <p:spPr>
          <a:xfrm rot="16200000">
            <a:off x="7658100" y="5804537"/>
            <a:ext cx="685800" cy="822240"/>
          </a:xfrm>
          <a:prstGeom prst="flowChartDispla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305415" y="2271711"/>
            <a:ext cx="4572000" cy="20996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81576" y="2285999"/>
            <a:ext cx="4594045" cy="168079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 rot="18630049">
            <a:off x="4494182" y="2139279"/>
            <a:ext cx="628650" cy="385762"/>
          </a:xfrm>
          <a:custGeom>
            <a:avLst/>
            <a:gdLst>
              <a:gd name="connsiteX0" fmla="*/ 0 w 628650"/>
              <a:gd name="connsiteY0" fmla="*/ 114300 h 385762"/>
              <a:gd name="connsiteX1" fmla="*/ 628650 w 628650"/>
              <a:gd name="connsiteY1" fmla="*/ 0 h 385762"/>
              <a:gd name="connsiteX2" fmla="*/ 471488 w 628650"/>
              <a:gd name="connsiteY2" fmla="*/ 385762 h 385762"/>
              <a:gd name="connsiteX3" fmla="*/ 57150 w 628650"/>
              <a:gd name="connsiteY3" fmla="*/ 85725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385762">
                <a:moveTo>
                  <a:pt x="0" y="114300"/>
                </a:moveTo>
                <a:lnTo>
                  <a:pt x="628650" y="0"/>
                </a:lnTo>
                <a:lnTo>
                  <a:pt x="471488" y="385762"/>
                </a:lnTo>
                <a:lnTo>
                  <a:pt x="57150" y="85725"/>
                </a:lnTo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62800" y="4500562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পানি</a:t>
            </a:r>
            <a:endParaRPr lang="en-U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62837" y="713051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বায়ু</a:t>
            </a:r>
            <a:endParaRPr lang="en-US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762308" y="3864472"/>
            <a:ext cx="628650" cy="385762"/>
          </a:xfrm>
          <a:custGeom>
            <a:avLst/>
            <a:gdLst>
              <a:gd name="connsiteX0" fmla="*/ 0 w 628650"/>
              <a:gd name="connsiteY0" fmla="*/ 114300 h 385762"/>
              <a:gd name="connsiteX1" fmla="*/ 628650 w 628650"/>
              <a:gd name="connsiteY1" fmla="*/ 0 h 385762"/>
              <a:gd name="connsiteX2" fmla="*/ 471488 w 628650"/>
              <a:gd name="connsiteY2" fmla="*/ 385762 h 385762"/>
              <a:gd name="connsiteX3" fmla="*/ 57150 w 628650"/>
              <a:gd name="connsiteY3" fmla="*/ 85725 h 38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" h="385762">
                <a:moveTo>
                  <a:pt x="0" y="114300"/>
                </a:moveTo>
                <a:lnTo>
                  <a:pt x="628650" y="0"/>
                </a:lnTo>
                <a:lnTo>
                  <a:pt x="471488" y="385762"/>
                </a:lnTo>
                <a:lnTo>
                  <a:pt x="57150" y="85725"/>
                </a:lnTo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8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7.40741E-7 L 0.33316 -0.287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-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3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11111E-6 -3.33333E-6 L 0.34306 -3.33333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4.81481E-6 L 0.40816 -0.2513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1180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9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3.7037E-6 L 0.44184 0.1937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83" y="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1" grpId="0" animBg="1"/>
      <p:bldP spid="25" grpId="0" animBg="1"/>
      <p:bldP spid="35" grpId="0" animBg="1"/>
      <p:bldP spid="35" grpId="1" animBg="1"/>
      <p:bldP spid="16" grpId="0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পূর্ণঅভ্যন্তরীণ প্রতিফলন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600" y="28956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আলোক রশ্মি যখন ঘন মাধ্যম থেকে হালকা মাধ্যমে আপতিত হয় তখন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পতিত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 যদি ক্রান্তি কোণের চেয়ে বেশী কোণে আপতিত হয় তখন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প্রতিসরণের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প্রতিফলনের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নিয়ম অনুযায়ী সম্পর্ণরূপে প্রতিফলিত হয় তখন তাকে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 প্রতিফলন বলে।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968587"/>
            <a:ext cx="3200400" cy="174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6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514600"/>
            <a:ext cx="8404017" cy="3545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33400"/>
            <a:ext cx="617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আলোর খেলা ?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2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914400"/>
            <a:ext cx="9182181" cy="54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5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01204"/>
            <a:ext cx="7319326" cy="57567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মরিচীকা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29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819400"/>
            <a:ext cx="9144000" cy="4038600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281940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48200" y="0"/>
            <a:ext cx="76200" cy="6858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381250" y="2819399"/>
            <a:ext cx="2266950" cy="320040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2438400" y="5217319"/>
            <a:ext cx="485775" cy="471487"/>
          </a:xfrm>
          <a:custGeom>
            <a:avLst/>
            <a:gdLst>
              <a:gd name="connsiteX0" fmla="*/ 0 w 485775"/>
              <a:gd name="connsiteY0" fmla="*/ 214312 h 471487"/>
              <a:gd name="connsiteX1" fmla="*/ 485775 w 485775"/>
              <a:gd name="connsiteY1" fmla="*/ 0 h 471487"/>
              <a:gd name="connsiteX2" fmla="*/ 442913 w 485775"/>
              <a:gd name="connsiteY2" fmla="*/ 471487 h 471487"/>
              <a:gd name="connsiteX3" fmla="*/ 442913 w 485775"/>
              <a:gd name="connsiteY3" fmla="*/ 471487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471487">
                <a:moveTo>
                  <a:pt x="0" y="214312"/>
                </a:moveTo>
                <a:lnTo>
                  <a:pt x="485775" y="0"/>
                </a:lnTo>
                <a:lnTo>
                  <a:pt x="442913" y="471487"/>
                </a:lnTo>
                <a:lnTo>
                  <a:pt x="442913" y="471487"/>
                </a:lnTo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686300" y="1295400"/>
            <a:ext cx="4076700" cy="1523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 rot="1849820">
            <a:off x="4658495" y="2453366"/>
            <a:ext cx="485775" cy="471487"/>
          </a:xfrm>
          <a:custGeom>
            <a:avLst/>
            <a:gdLst>
              <a:gd name="connsiteX0" fmla="*/ 0 w 485775"/>
              <a:gd name="connsiteY0" fmla="*/ 214312 h 471487"/>
              <a:gd name="connsiteX1" fmla="*/ 485775 w 485775"/>
              <a:gd name="connsiteY1" fmla="*/ 0 h 471487"/>
              <a:gd name="connsiteX2" fmla="*/ 442913 w 485775"/>
              <a:gd name="connsiteY2" fmla="*/ 471487 h 471487"/>
              <a:gd name="connsiteX3" fmla="*/ 442913 w 485775"/>
              <a:gd name="connsiteY3" fmla="*/ 471487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471487">
                <a:moveTo>
                  <a:pt x="0" y="214312"/>
                </a:moveTo>
                <a:lnTo>
                  <a:pt x="485775" y="0"/>
                </a:lnTo>
                <a:lnTo>
                  <a:pt x="442913" y="471487"/>
                </a:lnTo>
                <a:lnTo>
                  <a:pt x="442913" y="471487"/>
                </a:lnTo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1600200" y="2819399"/>
            <a:ext cx="3086100" cy="2286001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648200" y="1973373"/>
            <a:ext cx="4204517" cy="860311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1624012" y="4676102"/>
            <a:ext cx="542925" cy="436440"/>
          </a:xfrm>
          <a:custGeom>
            <a:avLst/>
            <a:gdLst>
              <a:gd name="connsiteX0" fmla="*/ 0 w 542925"/>
              <a:gd name="connsiteY0" fmla="*/ 114300 h 400050"/>
              <a:gd name="connsiteX1" fmla="*/ 542925 w 542925"/>
              <a:gd name="connsiteY1" fmla="*/ 0 h 400050"/>
              <a:gd name="connsiteX2" fmla="*/ 300037 w 542925"/>
              <a:gd name="connsiteY2" fmla="*/ 400050 h 400050"/>
              <a:gd name="connsiteX3" fmla="*/ 0 w 542925"/>
              <a:gd name="connsiteY3" fmla="*/ 11430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400050">
                <a:moveTo>
                  <a:pt x="0" y="114300"/>
                </a:moveTo>
                <a:lnTo>
                  <a:pt x="542925" y="0"/>
                </a:lnTo>
                <a:lnTo>
                  <a:pt x="300037" y="4000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 rot="1032651">
            <a:off x="5571734" y="2438399"/>
            <a:ext cx="506366" cy="373679"/>
          </a:xfrm>
          <a:custGeom>
            <a:avLst/>
            <a:gdLst>
              <a:gd name="connsiteX0" fmla="*/ 0 w 542925"/>
              <a:gd name="connsiteY0" fmla="*/ 114300 h 400050"/>
              <a:gd name="connsiteX1" fmla="*/ 542925 w 542925"/>
              <a:gd name="connsiteY1" fmla="*/ 0 h 400050"/>
              <a:gd name="connsiteX2" fmla="*/ 300037 w 542925"/>
              <a:gd name="connsiteY2" fmla="*/ 400050 h 400050"/>
              <a:gd name="connsiteX3" fmla="*/ 0 w 542925"/>
              <a:gd name="connsiteY3" fmla="*/ 11430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400050">
                <a:moveTo>
                  <a:pt x="0" y="114300"/>
                </a:moveTo>
                <a:lnTo>
                  <a:pt x="542925" y="0"/>
                </a:lnTo>
                <a:lnTo>
                  <a:pt x="300037" y="400050"/>
                </a:lnTo>
                <a:lnTo>
                  <a:pt x="0" y="11430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1295400" y="2833684"/>
            <a:ext cx="3390900" cy="1585916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 rot="440985">
            <a:off x="1530974" y="3997127"/>
            <a:ext cx="571821" cy="449900"/>
          </a:xfrm>
          <a:custGeom>
            <a:avLst/>
            <a:gdLst>
              <a:gd name="connsiteX0" fmla="*/ 0 w 542925"/>
              <a:gd name="connsiteY0" fmla="*/ 114300 h 400050"/>
              <a:gd name="connsiteX1" fmla="*/ 542925 w 542925"/>
              <a:gd name="connsiteY1" fmla="*/ 0 h 400050"/>
              <a:gd name="connsiteX2" fmla="*/ 300037 w 542925"/>
              <a:gd name="connsiteY2" fmla="*/ 400050 h 400050"/>
              <a:gd name="connsiteX3" fmla="*/ 0 w 542925"/>
              <a:gd name="connsiteY3" fmla="*/ 11430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400050">
                <a:moveTo>
                  <a:pt x="0" y="114300"/>
                </a:moveTo>
                <a:lnTo>
                  <a:pt x="542925" y="0"/>
                </a:lnTo>
                <a:lnTo>
                  <a:pt x="300037" y="400050"/>
                </a:lnTo>
                <a:lnTo>
                  <a:pt x="0" y="11430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rot="16761133">
            <a:off x="5054111" y="2605631"/>
            <a:ext cx="698340" cy="472479"/>
          </a:xfrm>
          <a:custGeom>
            <a:avLst/>
            <a:gdLst>
              <a:gd name="connsiteX0" fmla="*/ 0 w 542925"/>
              <a:gd name="connsiteY0" fmla="*/ 114300 h 400050"/>
              <a:gd name="connsiteX1" fmla="*/ 542925 w 542925"/>
              <a:gd name="connsiteY1" fmla="*/ 0 h 400050"/>
              <a:gd name="connsiteX2" fmla="*/ 300037 w 542925"/>
              <a:gd name="connsiteY2" fmla="*/ 400050 h 400050"/>
              <a:gd name="connsiteX3" fmla="*/ 0 w 542925"/>
              <a:gd name="connsiteY3" fmla="*/ 11430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400050">
                <a:moveTo>
                  <a:pt x="0" y="114300"/>
                </a:moveTo>
                <a:lnTo>
                  <a:pt x="542925" y="0"/>
                </a:lnTo>
                <a:lnTo>
                  <a:pt x="300037" y="400050"/>
                </a:lnTo>
                <a:lnTo>
                  <a:pt x="0" y="11430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pat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34739 -0.1696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1" y="-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0.21823 -0.2136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3" y="-1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6" presetClass="pat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0.26007 -0.0715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11111E-6 7.40741E-7 L 0.25434 -0.166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-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0.29236 -0.0032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18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32" grpId="0" animBg="1"/>
      <p:bldP spid="33" grpId="0" animBg="1"/>
      <p:bldP spid="45" grpId="0" animBg="1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68580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দলীয় কাজ</a:t>
            </a:r>
            <a:endParaRPr lang="en-US" sz="8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6800" y="2667000"/>
            <a:ext cx="7010400" cy="3505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 অংকন করে সংকট কোণ ও পূর্ণঅভ্যন্তরীণ প্রতিফলন দেখাও।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65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33400"/>
            <a:ext cx="533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বলি ?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981200"/>
            <a:ext cx="8382000" cy="464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১।সংকট কোণের মান কত ?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পূর্ণ অভ্যান্তরীণ প্রতিফলনের মান কমপক্ষে কত হবে ?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সংকট উৎপন্ন হবার প্রধান শর্ত কি ? 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পুকুরের উপর হতে কোন মাছকে বষা দিয়ে শিকার করতে মাছের কোন অংশকে টাগের্ট করতে হবে ?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 মরিচীকা কী ?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6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1066800"/>
            <a:ext cx="3886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6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মরিচীকা কাকে বলে ?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।গ্রীষ্মকালে প্রখর রোদে কীভাবে মরিচীকা দেখা যায়? চিত্রসহ ব্যাখ্যা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1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-2.59259E-6 L -0.00417 -0.15856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7940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9600"/>
            <a:ext cx="7791450" cy="64297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" y="228600"/>
            <a:ext cx="86868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8000" b="1" cap="none" spc="0" dirty="0" smtClean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 ও ধন্যবাদ</a:t>
            </a:r>
            <a:endParaRPr lang="en-US" sz="8000" b="1" cap="none" spc="0" dirty="0">
              <a:ln/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3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739</TotalTime>
  <Words>296</Words>
  <Application>Microsoft Office PowerPoint</Application>
  <PresentationFormat>On-screen Show (4:3)</PresentationFormat>
  <Paragraphs>55</Paragraphs>
  <Slides>19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Aharoni</vt:lpstr>
      <vt:lpstr>Arial</vt:lpstr>
      <vt:lpstr>Cambria Math</vt:lpstr>
      <vt:lpstr>Century Gothic</vt:lpstr>
      <vt:lpstr>NikoshBAN</vt:lpstr>
      <vt:lpstr>Times New Roman</vt:lpstr>
      <vt:lpstr>Vrinda</vt:lpstr>
      <vt:lpstr>Wingdings 3</vt:lpstr>
      <vt:lpstr>Wisp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PANGKAJ</dc:creator>
  <cp:lastModifiedBy>User</cp:lastModifiedBy>
  <cp:revision>93</cp:revision>
  <dcterms:created xsi:type="dcterms:W3CDTF">2006-08-16T00:00:00Z</dcterms:created>
  <dcterms:modified xsi:type="dcterms:W3CDTF">2014-01-21T16:17:59Z</dcterms:modified>
</cp:coreProperties>
</file>